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webextensions/taskpanes.xml" ContentType="application/vnd.ms-office.webextensiontaskpanes+xml"/>
  <Override PartName="/ppt/webextensions/webextension1.xml" ContentType="application/vnd.ms-office.webextension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Maven Pro" panose="020B0604020202020204" charset="0"/>
      <p:regular r:id="rId13"/>
      <p:bold r:id="rId14"/>
    </p:embeddedFont>
    <p:embeddedFont>
      <p:font typeface="Nunito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7" autoAdjust="0"/>
    <p:restoredTop sz="94660"/>
  </p:normalViewPr>
  <p:slideViewPr>
    <p:cSldViewPr snapToGrid="0">
      <p:cViewPr varScale="1">
        <p:scale>
          <a:sx n="199" d="100"/>
          <a:sy n="199" d="100"/>
        </p:scale>
        <p:origin x="648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378ef18337_0_7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378ef18337_0_7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378ef1833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378ef1833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37964bfcf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37964bfcf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37964bfcf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37964bfcf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37964bfcf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37964bfcf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37964bfcf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37964bfcf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37964bfcf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37964bfcf1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37964bfcf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37964bfcf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37964bfcf1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37964bfcf1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myrhanova.g@kaznu.kz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226031" y="179797"/>
            <a:ext cx="6795694" cy="26758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Возможности академической программы SIEMENS для факультетов KazNU</a:t>
            </a:r>
            <a:endParaRPr dirty="0"/>
          </a:p>
        </p:txBody>
      </p:sp>
      <p:sp>
        <p:nvSpPr>
          <p:cNvPr id="278" name="Google Shape;278;p13"/>
          <p:cNvSpPr txBox="1"/>
          <p:nvPr/>
        </p:nvSpPr>
        <p:spPr>
          <a:xfrm>
            <a:off x="386900" y="2927950"/>
            <a:ext cx="3738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«Экспертная стратегическая сессия Professional Week – 2025»</a:t>
            </a:r>
            <a:endParaRPr/>
          </a:p>
        </p:txBody>
      </p:sp>
      <p:sp>
        <p:nvSpPr>
          <p:cNvPr id="279" name="Google Shape;279;p13"/>
          <p:cNvSpPr txBox="1"/>
          <p:nvPr/>
        </p:nvSpPr>
        <p:spPr>
          <a:xfrm>
            <a:off x="2248250" y="3960550"/>
            <a:ext cx="5968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Амирханова Г.А.,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Факультет информационных технологий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кафедра Искусственного интеллекта и Big Data</a:t>
            </a:r>
            <a:endParaRPr/>
          </a:p>
        </p:txBody>
      </p:sp>
      <p:pic>
        <p:nvPicPr>
          <p:cNvPr id="280" name="Google Shape;2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1350" y="86600"/>
            <a:ext cx="1817475" cy="2033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9325" y="844200"/>
            <a:ext cx="3299925" cy="3299925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2"/>
          <p:cNvSpPr txBox="1"/>
          <p:nvPr/>
        </p:nvSpPr>
        <p:spPr>
          <a:xfrm>
            <a:off x="0" y="137100"/>
            <a:ext cx="9144000" cy="8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latin typeface="Times New Roman"/>
                <a:ea typeface="Times New Roman"/>
                <a:cs typeface="Times New Roman"/>
                <a:sym typeface="Times New Roman"/>
              </a:rPr>
              <a:t>Регистрация на зимнюю школу</a:t>
            </a:r>
            <a:endParaRPr sz="3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Повышение качества образовательных программ через инновационные решения</a:t>
            </a:r>
            <a:endParaRPr/>
          </a:p>
        </p:txBody>
      </p:sp>
      <p:sp>
        <p:nvSpPr>
          <p:cNvPr id="286" name="Google Shape;286;p14"/>
          <p:cNvSpPr txBox="1">
            <a:spLocks noGrp="1"/>
          </p:cNvSpPr>
          <p:nvPr>
            <p:ph type="body" idx="1"/>
          </p:nvPr>
        </p:nvSpPr>
        <p:spPr>
          <a:xfrm>
            <a:off x="1303800" y="1664663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latin typeface="Arial"/>
                <a:ea typeface="Arial"/>
                <a:cs typeface="Arial"/>
                <a:sym typeface="Arial"/>
              </a:rPr>
              <a:t>Контекст сотрудничества: проект «Разработка цифрового двойника предприятия пищевой промышленности с применением ИИ и технологий IIoT»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400" dirty="0">
                <a:latin typeface="Arial"/>
                <a:ea typeface="Arial"/>
                <a:cs typeface="Arial"/>
                <a:sym typeface="Arial"/>
              </a:rPr>
              <a:t>Партнёрство с Cursor и приобретение лицензий Siemens (Plant Simulation, Tecnomatix, NX, Opcenter, Simcenter, LMS Test Lab, STAR-CCM+)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p14"/>
          <p:cNvPicPr preferRelativeResize="0"/>
          <p:nvPr/>
        </p:nvPicPr>
        <p:blipFill rotWithShape="1">
          <a:blip r:embed="rId3">
            <a:alphaModFix/>
          </a:blip>
          <a:srcRect t="30948"/>
          <a:stretch/>
        </p:blipFill>
        <p:spPr>
          <a:xfrm>
            <a:off x="635725" y="3364075"/>
            <a:ext cx="2078200" cy="14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0063" y="3250188"/>
            <a:ext cx="2974551" cy="156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0774" y="3276875"/>
            <a:ext cx="1508276" cy="150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74875" y="4273050"/>
            <a:ext cx="2155200" cy="5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Siemens как технологический партнёр</a:t>
            </a:r>
            <a:endParaRPr sz="2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5"/>
          <p:cNvSpPr txBox="1">
            <a:spLocks noGrp="1"/>
          </p:cNvSpPr>
          <p:nvPr>
            <p:ph type="body" idx="1"/>
          </p:nvPr>
        </p:nvSpPr>
        <p:spPr>
          <a:xfrm>
            <a:off x="1303800" y="1597875"/>
            <a:ext cx="7030500" cy="2933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ru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Plant Simulation Research Concurrent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ru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Tecnomatix Manufacturing Academic Bundle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ru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NX Academic (Core &amp; CAD, CAE &amp; CAM, AM Add-on)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ru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Opcenter (APS, RD&amp;I, EX CR, Execution and Intelligence, Quality)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ru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Simcenter 3D Academic Bundle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ru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LMS Test Lab Academic Bundle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ru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Simcenter STAR-CCM+ Academic Power On Demand</a:t>
            </a:r>
            <a:br>
              <a:rPr lang="ru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ru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Возможности каждого продукта: цифровое проектирование, моделирование производственных процессов, инженерный анализ, управление производством, контроль качества и симуляция сложных физических процессов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 Преимущества для КазНУ им. аль-Фараби</a:t>
            </a:r>
          </a:p>
        </p:txBody>
      </p:sp>
      <p:sp>
        <p:nvSpPr>
          <p:cNvPr id="302" name="Google Shape;302;p1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• Интеграция современного промышленного ПО в учебный процесс</a:t>
            </a:r>
          </a:p>
          <a:p>
            <a:pPr marL="0" lvl="0" indent="0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200" dirty="0"/>
              <a:t>• Повышение квалификации преподавателей и студентов</a:t>
            </a:r>
          </a:p>
          <a:p>
            <a:pPr marL="0" lvl="0" indent="0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200" dirty="0"/>
              <a:t>• Разработка инновационных учебных и исследовательских проектов</a:t>
            </a:r>
          </a:p>
          <a:p>
            <a:pPr marL="0" lvl="0" indent="0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200" dirty="0"/>
              <a:t>• Создание цифровых двойников предприятий – практический опыт для будущих специалистов</a:t>
            </a:r>
          </a:p>
        </p:txBody>
      </p:sp>
      <p:sp>
        <p:nvSpPr>
          <p:cNvPr id="307" name="Text Placeholder 3">
            <a:extLst>
              <a:ext uri="{FF2B5EF4-FFF2-40B4-BE49-F238E27FC236}">
                <a16:creationId xmlns:a16="http://schemas.microsoft.com/office/drawing/2014/main" id="{93DD36D5-455F-DA16-DB62-8A21AFEA4B4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454802" y="3210845"/>
            <a:ext cx="996547" cy="16954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    ">
            <a:extLst>
              <a:ext uri="{FF2B5EF4-FFF2-40B4-BE49-F238E27FC236}">
                <a16:creationId xmlns:a16="http://schemas.microsoft.com/office/drawing/2014/main" id="{B97462E7-CDEE-69BD-CE6A-EF70457B3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300" y="1887546"/>
            <a:ext cx="3812400" cy="25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C6F823-ADD8-C547-3DC6-F9FF15EF1D6B}"/>
              </a:ext>
            </a:extLst>
          </p:cNvPr>
          <p:cNvSpPr txBox="1"/>
          <p:nvPr/>
        </p:nvSpPr>
        <p:spPr>
          <a:xfrm>
            <a:off x="4653386" y="4264954"/>
            <a:ext cx="47299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https://dl-hum.spbstu.ru/mod/book/tool/print/index.php?id=78293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911">
                <a:latin typeface="Arial"/>
                <a:ea typeface="Arial"/>
                <a:cs typeface="Arial"/>
                <a:sym typeface="Arial"/>
              </a:rPr>
              <a:t> Зимняя школа «Цифровые двойники»</a:t>
            </a:r>
            <a:endParaRPr sz="291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7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latin typeface="Arial"/>
                <a:ea typeface="Arial"/>
                <a:cs typeface="Arial"/>
                <a:sym typeface="Arial"/>
              </a:rPr>
              <a:t>Трек 1</a:t>
            </a:r>
            <a:r>
              <a:rPr lang="ru" sz="1400">
                <a:latin typeface="Arial"/>
                <a:ea typeface="Arial"/>
                <a:cs typeface="Arial"/>
                <a:sym typeface="Arial"/>
              </a:rPr>
              <a:t>: Теоретический курс с сертификатом о повышении квалификации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 b="1">
                <a:latin typeface="Arial"/>
                <a:ea typeface="Arial"/>
                <a:cs typeface="Arial"/>
                <a:sym typeface="Arial"/>
              </a:rPr>
              <a:t>Трек 2</a:t>
            </a:r>
            <a:r>
              <a:rPr lang="ru" sz="1400">
                <a:latin typeface="Arial"/>
                <a:ea typeface="Arial"/>
                <a:cs typeface="Arial"/>
                <a:sym typeface="Arial"/>
              </a:rPr>
              <a:t>: «Low-Code. Программирование для каждого» с сертификатом SIEMENS (Mendix)</a:t>
            </a:r>
            <a:br>
              <a:rPr lang="ru" sz="1400">
                <a:latin typeface="Arial"/>
                <a:ea typeface="Arial"/>
                <a:cs typeface="Arial"/>
                <a:sym typeface="Arial"/>
              </a:rPr>
            </a:br>
            <a:r>
              <a:rPr lang="ru" sz="1400">
                <a:latin typeface="Arial"/>
                <a:ea typeface="Arial"/>
                <a:cs typeface="Arial"/>
                <a:sym typeface="Arial"/>
              </a:rPr>
              <a:t>Целевая аудитория: преподаватели, студенты старших курсов, магистранты, докторанты, специалисты из промышленности</a:t>
            </a:r>
            <a:br>
              <a:rPr lang="ru" sz="1400">
                <a:latin typeface="Arial"/>
                <a:ea typeface="Arial"/>
                <a:cs typeface="Arial"/>
                <a:sym typeface="Arial"/>
              </a:rPr>
            </a:br>
            <a:r>
              <a:rPr lang="ru" sz="1400" b="1">
                <a:latin typeface="Arial"/>
                <a:ea typeface="Arial"/>
                <a:cs typeface="Arial"/>
                <a:sym typeface="Arial"/>
              </a:rPr>
              <a:t>Формат обучения</a:t>
            </a:r>
            <a:r>
              <a:rPr lang="ru" sz="1400">
                <a:latin typeface="Arial"/>
                <a:ea typeface="Arial"/>
                <a:cs typeface="Arial"/>
                <a:sym typeface="Arial"/>
              </a:rPr>
              <a:t>: лекции и практические задания</a:t>
            </a:r>
            <a:br>
              <a:rPr lang="ru" sz="1400">
                <a:latin typeface="Arial"/>
                <a:ea typeface="Arial"/>
                <a:cs typeface="Arial"/>
                <a:sym typeface="Arial"/>
              </a:rPr>
            </a:br>
            <a:r>
              <a:rPr lang="ru" sz="1400" b="1">
                <a:latin typeface="Arial"/>
                <a:ea typeface="Arial"/>
                <a:cs typeface="Arial"/>
                <a:sym typeface="Arial"/>
              </a:rPr>
              <a:t>Основная цель</a:t>
            </a:r>
            <a:r>
              <a:rPr lang="ru" sz="1400">
                <a:latin typeface="Arial"/>
                <a:ea typeface="Arial"/>
                <a:cs typeface="Arial"/>
                <a:sym typeface="Arial"/>
              </a:rPr>
              <a:t> – ознакомление с технологиями цифровых двойников и возможностями Low-Code для решения промышленных задач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9825" y="4136262"/>
            <a:ext cx="1498125" cy="79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Arial"/>
                <a:ea typeface="Arial"/>
                <a:cs typeface="Arial"/>
                <a:sym typeface="Arial"/>
              </a:rPr>
              <a:t>Программа трека 1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8"/>
          <p:cNvSpPr txBox="1">
            <a:spLocks noGrp="1"/>
          </p:cNvSpPr>
          <p:nvPr>
            <p:ph type="body" idx="1"/>
          </p:nvPr>
        </p:nvSpPr>
        <p:spPr>
          <a:xfrm>
            <a:off x="1224450" y="18096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Arial"/>
                <a:ea typeface="Arial"/>
                <a:cs typeface="Arial"/>
                <a:sym typeface="Arial"/>
              </a:rPr>
              <a:t>• Лекции по цифровизации, промышленным цифровым двойникам и 3D моделированию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latin typeface="Arial"/>
                <a:ea typeface="Arial"/>
                <a:cs typeface="Arial"/>
                <a:sym typeface="Arial"/>
              </a:rPr>
              <a:t>• Обзор решений NX CAD, NX Line Designer, NX CAM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400">
                <a:latin typeface="Arial"/>
                <a:ea typeface="Arial"/>
                <a:cs typeface="Arial"/>
                <a:sym typeface="Arial"/>
              </a:rPr>
              <a:t>• Практические занятия по регистрации на порталах Siemens и работе с лицензиями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p18"/>
          <p:cNvPicPr preferRelativeResize="0"/>
          <p:nvPr/>
        </p:nvPicPr>
        <p:blipFill rotWithShape="1">
          <a:blip r:embed="rId3">
            <a:alphaModFix/>
          </a:blip>
          <a:srcRect t="7026" r="2028" b="3117"/>
          <a:stretch/>
        </p:blipFill>
        <p:spPr>
          <a:xfrm>
            <a:off x="529321" y="3480465"/>
            <a:ext cx="2721347" cy="1486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4049" y="3480465"/>
            <a:ext cx="2501833" cy="1573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4565" y="3480465"/>
            <a:ext cx="2501832" cy="1573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Arial"/>
                <a:ea typeface="Arial"/>
                <a:cs typeface="Arial"/>
                <a:sym typeface="Arial"/>
              </a:rPr>
              <a:t> Программа трека 2: Low-Code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9"/>
          <p:cNvSpPr txBox="1">
            <a:spLocks noGrp="1"/>
          </p:cNvSpPr>
          <p:nvPr>
            <p:ph type="body" idx="1"/>
          </p:nvPr>
        </p:nvSpPr>
        <p:spPr>
          <a:xfrm>
            <a:off x="1273350" y="1432075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Arial"/>
                <a:ea typeface="Arial"/>
                <a:cs typeface="Arial"/>
                <a:sym typeface="Arial"/>
              </a:rPr>
              <a:t>• Введение в Mendix и его место в экосистеме Siemens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latin typeface="Arial"/>
                <a:ea typeface="Arial"/>
                <a:cs typeface="Arial"/>
                <a:sym typeface="Arial"/>
              </a:rPr>
              <a:t>• Практические работы по созданию приложений, работе с шаблонами и интеграции Low-Code с IoT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400">
                <a:latin typeface="Arial"/>
                <a:ea typeface="Arial"/>
                <a:cs typeface="Arial"/>
                <a:sym typeface="Arial"/>
              </a:rPr>
              <a:t>• Сопровождаемая самостоятельная работа и онлайн сертификация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Google Shape;3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4805" y="2907500"/>
            <a:ext cx="3035420" cy="2154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475" y="2992775"/>
            <a:ext cx="2969051" cy="206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87700" y="2992775"/>
            <a:ext cx="3015000" cy="21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9875" y="138175"/>
            <a:ext cx="460399" cy="46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Результаты и перспективы сотрудничества</a:t>
            </a:r>
          </a:p>
        </p:txBody>
      </p:sp>
      <p:sp>
        <p:nvSpPr>
          <p:cNvPr id="334" name="Google Shape;334;p20"/>
          <p:cNvSpPr txBox="1">
            <a:spLocks noGrp="1"/>
          </p:cNvSpPr>
          <p:nvPr>
            <p:ph type="body" idx="1"/>
          </p:nvPr>
        </p:nvSpPr>
        <p:spPr>
          <a:xfrm>
            <a:off x="1437364" y="1353052"/>
            <a:ext cx="7030500" cy="2541600"/>
          </a:xfr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ru-RU" dirty="0"/>
              <a:t>• Формирование гибкого портфеля образовательных программ</a:t>
            </a:r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ru-RU" dirty="0"/>
              <a:t>• Обмен опытом между преподавателями и специалистами промышленности</a:t>
            </a:r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ru-RU" dirty="0"/>
              <a:t>• Подготовка квалифицированных кадров, востребованных на рынке труда</a:t>
            </a:r>
          </a:p>
          <a:p>
            <a:pPr marL="0" lvl="0" indent="0" rtl="0">
              <a:spcBef>
                <a:spcPts val="1200"/>
              </a:spcBef>
              <a:spcAft>
                <a:spcPts val="1200"/>
              </a:spcAft>
              <a:buSzPts val="688"/>
              <a:buNone/>
            </a:pP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82BE29-AADD-B0B9-C2B2-700610935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399" y="2619003"/>
            <a:ext cx="7163657" cy="23971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D2976F-96EA-01BB-81BB-D83B23C658BB}"/>
              </a:ext>
            </a:extLst>
          </p:cNvPr>
          <p:cNvSpPr txBox="1"/>
          <p:nvPr/>
        </p:nvSpPr>
        <p:spPr>
          <a:xfrm>
            <a:off x="1060399" y="4808058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https://www.sw.siemens.com/en-US/academic/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Arial"/>
                <a:ea typeface="Arial"/>
                <a:cs typeface="Arial"/>
                <a:sym typeface="Arial"/>
              </a:rPr>
              <a:t>Заключение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1"/>
          <p:cNvSpPr txBox="1">
            <a:spLocks noGrp="1"/>
          </p:cNvSpPr>
          <p:nvPr>
            <p:ph type="body" idx="1"/>
          </p:nvPr>
        </p:nvSpPr>
        <p:spPr>
          <a:xfrm>
            <a:off x="1303800" y="1388775"/>
            <a:ext cx="76590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Arial"/>
                <a:ea typeface="Arial"/>
                <a:cs typeface="Arial"/>
                <a:sym typeface="Arial"/>
              </a:rPr>
              <a:t>• Siemens предоставляет передовые программные решения для цифрового проектирования, моделирования производственных процессов и инженерного анализа.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latin typeface="Arial"/>
                <a:ea typeface="Arial"/>
                <a:cs typeface="Arial"/>
                <a:sym typeface="Arial"/>
              </a:rPr>
              <a:t>• Сотрудничество с Cursor и КазНУ открывает доступ к инновационным инструментам для обучения и исследований.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latin typeface="Arial"/>
                <a:ea typeface="Arial"/>
                <a:cs typeface="Arial"/>
                <a:sym typeface="Arial"/>
              </a:rPr>
              <a:t>• Зимняя школа «Цифровые двойники» и трек «Low-Code. Программирование для каждого» предлагают практический опыт и возможности повышения квалификации.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latin typeface="Arial"/>
                <a:ea typeface="Arial"/>
                <a:cs typeface="Arial"/>
                <a:sym typeface="Arial"/>
              </a:rPr>
              <a:t>• Академическая программа Siemens способствует формированию компетенций, востребованных на современном рынке труда.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4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amyrhanova.g@kaznu.kz</a:t>
            </a:r>
            <a:r>
              <a:rPr lang="ru" sz="1400" b="1">
                <a:latin typeface="Arial"/>
                <a:ea typeface="Arial"/>
                <a:cs typeface="Arial"/>
                <a:sym typeface="Arial"/>
              </a:rPr>
              <a:t>     +7 707 636 8078</a:t>
            </a:r>
            <a:endParaRPr sz="1400"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80EF16D-DBD0-44EB-A805-1A5E4AAE25E0}">
  <we:reference id="wa200005566" version="3.0.0.2" store="ru-RU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E9AED4AFF95C444BE6683AD457FB4C2" ma:contentTypeVersion="12" ma:contentTypeDescription="Создание документа." ma:contentTypeScope="" ma:versionID="3449a38386be4877b5290b3354a8506a">
  <xsd:schema xmlns:xsd="http://www.w3.org/2001/XMLSchema" xmlns:xs="http://www.w3.org/2001/XMLSchema" xmlns:p="http://schemas.microsoft.com/office/2006/metadata/properties" xmlns:ns2="6f62f1d2-3892-446e-8a70-515885b3d563" xmlns:ns3="57e7b214-5d5e-4b63-ae29-98bc4427786f" targetNamespace="http://schemas.microsoft.com/office/2006/metadata/properties" ma:root="true" ma:fieldsID="b706186b50ec193594a63d5cd623c9eb" ns2:_="" ns3:_="">
    <xsd:import namespace="6f62f1d2-3892-446e-8a70-515885b3d563"/>
    <xsd:import namespace="57e7b214-5d5e-4b63-ae29-98bc442778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2f1d2-3892-446e-8a70-515885b3d5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c62bc966-b589-40ab-a28f-0cd1435a2e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7b214-5d5e-4b63-ae29-98bc4427786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73cd26c-c689-469d-8816-0668c688fe31}" ma:internalName="TaxCatchAll" ma:showField="CatchAllData" ma:web="57e7b214-5d5e-4b63-ae29-98bc442778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7e7b214-5d5e-4b63-ae29-98bc4427786f" xsi:nil="true"/>
    <lcf76f155ced4ddcb4097134ff3c332f xmlns="6f62f1d2-3892-446e-8a70-515885b3d56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49579B7-E259-4163-BB4A-230BE20D2B25}"/>
</file>

<file path=customXml/itemProps2.xml><?xml version="1.0" encoding="utf-8"?>
<ds:datastoreItem xmlns:ds="http://schemas.openxmlformats.org/officeDocument/2006/customXml" ds:itemID="{5B0049CD-E699-4D8A-8FF4-B3CC88433442}"/>
</file>

<file path=customXml/itemProps3.xml><?xml version="1.0" encoding="utf-8"?>
<ds:datastoreItem xmlns:ds="http://schemas.openxmlformats.org/officeDocument/2006/customXml" ds:itemID="{2102837E-E313-42BF-A036-A617E629C9BB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505</Words>
  <Application>Microsoft Office PowerPoint</Application>
  <PresentationFormat>Экран (16:9)</PresentationFormat>
  <Paragraphs>46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Nunito</vt:lpstr>
      <vt:lpstr>Maven Pro</vt:lpstr>
      <vt:lpstr>Momentum</vt:lpstr>
      <vt:lpstr>Возможности академической программы SIEMENS для факультетов KazNU</vt:lpstr>
      <vt:lpstr>Повышение качества образовательных программ через инновационные решения</vt:lpstr>
      <vt:lpstr>Siemens как технологический партнёр</vt:lpstr>
      <vt:lpstr> Преимущества для КазНУ им. аль-Фараби</vt:lpstr>
      <vt:lpstr> Зимняя школа «Цифровые двойники»</vt:lpstr>
      <vt:lpstr>Программа трека 1 </vt:lpstr>
      <vt:lpstr> Программа трека 2: Low-Code</vt:lpstr>
      <vt:lpstr>Результаты и перспективы сотрудничества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Амирханова Гульшат</cp:lastModifiedBy>
  <cp:revision>4</cp:revision>
  <dcterms:modified xsi:type="dcterms:W3CDTF">2025-02-19T12:55:37Z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0x010100FE9AED4AFF95C444BE6683AD457FB4C2</vt:lpwstr>
  </property>
</Properties>
</file>